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aven Pro" panose="020B0604020202020204" charset="0"/>
      <p:regular r:id="rId21"/>
      <p:bold r:id="rId22"/>
    </p:embeddedFont>
    <p:embeddedFont>
      <p:font typeface="Nuni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161c1f152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161c1f152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161c1f152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161c1f152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161c1f152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161c1f152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161c1f152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161c1f152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161c1f152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161c1f152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161c1f152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161c1f152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161c1f15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161c1f152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61c1f152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61c1f152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161c1f152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161c1f152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6f73a04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161c1f152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5161c1f152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c6f73a04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c6f73a04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161c1f152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161c1f152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hyperlink" Target="https://www.cdc.gov/Nchs/Nhanes/about_nhanes.htm"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Diabetes Feature Importance and Prediction</a:t>
            </a:r>
            <a:endParaRPr dirty="0"/>
          </a:p>
        </p:txBody>
      </p:sp>
      <p:sp>
        <p:nvSpPr>
          <p:cNvPr id="278" name="Google Shape;278;p13"/>
          <p:cNvSpPr txBox="1">
            <a:spLocks noGrp="1"/>
          </p:cNvSpPr>
          <p:nvPr>
            <p:ph type="subTitle" idx="1"/>
          </p:nvPr>
        </p:nvSpPr>
        <p:spPr>
          <a:xfrm>
            <a:off x="953850" y="3486725"/>
            <a:ext cx="7236300" cy="5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Team-1 : Kaumudi Vuppala, </a:t>
            </a:r>
            <a:r>
              <a:rPr lang="en" sz="2400">
                <a:latin typeface="Arial"/>
                <a:ea typeface="Arial"/>
                <a:cs typeface="Arial"/>
                <a:sym typeface="Arial"/>
              </a:rPr>
              <a:t>Vipin Gyanchandani</a:t>
            </a:r>
            <a:endParaRPr sz="2400"/>
          </a:p>
        </p:txBody>
      </p:sp>
      <p:pic>
        <p:nvPicPr>
          <p:cNvPr id="4" name="1_1">
            <a:hlinkClick r:id="" action="ppaction://media"/>
            <a:extLst>
              <a:ext uri="{FF2B5EF4-FFF2-40B4-BE49-F238E27FC236}">
                <a16:creationId xmlns:a16="http://schemas.microsoft.com/office/drawing/2014/main" id="{87121CB9-A9E9-48EA-9C49-85B71453D22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398462" y="4264819"/>
            <a:ext cx="487363" cy="471488"/>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15"/>
    </mc:Choice>
    <mc:Fallback>
      <p:transition spd="slow" advTm="7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563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2"/>
          <p:cNvSpPr txBox="1">
            <a:spLocks noGrp="1"/>
          </p:cNvSpPr>
          <p:nvPr>
            <p:ph type="title" idx="4294967295"/>
          </p:nvPr>
        </p:nvSpPr>
        <p:spPr>
          <a:xfrm>
            <a:off x="698275" y="127700"/>
            <a:ext cx="7596600" cy="7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Final selected Features- The VALUE part!!</a:t>
            </a:r>
            <a:endParaRPr>
              <a:solidFill>
                <a:srgbClr val="000000"/>
              </a:solidFill>
            </a:endParaRPr>
          </a:p>
        </p:txBody>
      </p:sp>
      <p:sp>
        <p:nvSpPr>
          <p:cNvPr id="333" name="Google Shape;333;p22"/>
          <p:cNvSpPr txBox="1">
            <a:spLocks noGrp="1"/>
          </p:cNvSpPr>
          <p:nvPr>
            <p:ph type="body" idx="4294967295"/>
          </p:nvPr>
        </p:nvSpPr>
        <p:spPr>
          <a:xfrm>
            <a:off x="773700" y="889400"/>
            <a:ext cx="8002500" cy="407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Some of the most relevant features that we have got from the ML models:</a:t>
            </a:r>
            <a:endParaRPr dirty="0"/>
          </a:p>
          <a:p>
            <a:pPr marL="457200" lvl="0" indent="-311150" algn="l" rtl="0">
              <a:lnSpc>
                <a:spcPct val="100000"/>
              </a:lnSpc>
              <a:spcBef>
                <a:spcPts val="0"/>
              </a:spcBef>
              <a:spcAft>
                <a:spcPts val="0"/>
              </a:spcAft>
              <a:buSzPts val="1300"/>
              <a:buAutoNum type="arabicPeriod"/>
            </a:pPr>
            <a:r>
              <a:rPr lang="en" sz="1400" b="1" dirty="0"/>
              <a:t>Age</a:t>
            </a:r>
            <a:endParaRPr sz="1400" b="1" dirty="0"/>
          </a:p>
          <a:p>
            <a:pPr marL="457200" lvl="0" indent="-317500" algn="l" rtl="0">
              <a:lnSpc>
                <a:spcPct val="100000"/>
              </a:lnSpc>
              <a:spcBef>
                <a:spcPts val="0"/>
              </a:spcBef>
              <a:spcAft>
                <a:spcPts val="0"/>
              </a:spcAft>
              <a:buSzPts val="1400"/>
              <a:buAutoNum type="arabicPeriod"/>
            </a:pPr>
            <a:r>
              <a:rPr lang="en" sz="1400" b="1" dirty="0"/>
              <a:t>Gender</a:t>
            </a:r>
            <a:endParaRPr sz="1400" b="1" dirty="0"/>
          </a:p>
          <a:p>
            <a:pPr marL="457200" lvl="0" indent="-317500" algn="l" rtl="0">
              <a:lnSpc>
                <a:spcPct val="100000"/>
              </a:lnSpc>
              <a:spcBef>
                <a:spcPts val="0"/>
              </a:spcBef>
              <a:spcAft>
                <a:spcPts val="0"/>
              </a:spcAft>
              <a:buSzPts val="1400"/>
              <a:buAutoNum type="arabicPeriod"/>
            </a:pPr>
            <a:r>
              <a:rPr lang="en" sz="1400" b="1" dirty="0"/>
              <a:t>Race</a:t>
            </a:r>
            <a:endParaRPr sz="1400" b="1" dirty="0"/>
          </a:p>
          <a:p>
            <a:pPr marL="457200" lvl="0" indent="-317500" algn="l" rtl="0">
              <a:lnSpc>
                <a:spcPct val="100000"/>
              </a:lnSpc>
              <a:spcBef>
                <a:spcPts val="0"/>
              </a:spcBef>
              <a:spcAft>
                <a:spcPts val="0"/>
              </a:spcAft>
              <a:buSzPts val="1400"/>
              <a:buAutoNum type="arabicPeriod"/>
            </a:pPr>
            <a:r>
              <a:rPr lang="en" sz="1400" b="1" dirty="0"/>
              <a:t>Whether diabetes has been running in family or not</a:t>
            </a:r>
            <a:endParaRPr sz="1400" b="1" dirty="0"/>
          </a:p>
          <a:p>
            <a:pPr marL="457200" lvl="0" indent="-317500" algn="l" rtl="0">
              <a:lnSpc>
                <a:spcPct val="100000"/>
              </a:lnSpc>
              <a:spcBef>
                <a:spcPts val="0"/>
              </a:spcBef>
              <a:spcAft>
                <a:spcPts val="0"/>
              </a:spcAft>
              <a:buClr>
                <a:srgbClr val="A61C00"/>
              </a:buClr>
              <a:buSzPts val="1400"/>
              <a:buAutoNum type="arabicPeriod"/>
            </a:pPr>
            <a:r>
              <a:rPr lang="en" sz="1400" b="1" dirty="0">
                <a:solidFill>
                  <a:srgbClr val="A61C00"/>
                </a:solidFill>
              </a:rPr>
              <a:t>Oral dental hygiene</a:t>
            </a:r>
            <a:endParaRPr sz="1400" b="1" dirty="0">
              <a:solidFill>
                <a:srgbClr val="A61C00"/>
              </a:solidFill>
            </a:endParaRPr>
          </a:p>
          <a:p>
            <a:pPr marL="457200" lvl="0" indent="-317500" algn="l" rtl="0">
              <a:lnSpc>
                <a:spcPct val="100000"/>
              </a:lnSpc>
              <a:spcBef>
                <a:spcPts val="0"/>
              </a:spcBef>
              <a:spcAft>
                <a:spcPts val="0"/>
              </a:spcAft>
              <a:buSzPts val="1400"/>
              <a:buAutoNum type="arabicPeriod"/>
            </a:pPr>
            <a:r>
              <a:rPr lang="en" sz="1400" b="1" dirty="0"/>
              <a:t>BMI</a:t>
            </a:r>
            <a:endParaRPr sz="1400" b="1" dirty="0"/>
          </a:p>
          <a:p>
            <a:pPr marL="457200" lvl="0" indent="-317500" algn="l" rtl="0">
              <a:lnSpc>
                <a:spcPct val="100000"/>
              </a:lnSpc>
              <a:spcBef>
                <a:spcPts val="0"/>
              </a:spcBef>
              <a:spcAft>
                <a:spcPts val="0"/>
              </a:spcAft>
              <a:buSzPts val="1400"/>
              <a:buAutoNum type="arabicPeriod"/>
            </a:pPr>
            <a:r>
              <a:rPr lang="en" sz="1400" b="1" dirty="0"/>
              <a:t>Income to poverty Ratio</a:t>
            </a:r>
            <a:endParaRPr sz="1400" b="1" dirty="0"/>
          </a:p>
          <a:p>
            <a:pPr marL="457200" lvl="0" indent="-317500" algn="l" rtl="0">
              <a:lnSpc>
                <a:spcPct val="100000"/>
              </a:lnSpc>
              <a:spcBef>
                <a:spcPts val="0"/>
              </a:spcBef>
              <a:spcAft>
                <a:spcPts val="0"/>
              </a:spcAft>
              <a:buClr>
                <a:srgbClr val="A61C00"/>
              </a:buClr>
              <a:buSzPts val="1400"/>
              <a:buAutoNum type="arabicPeriod"/>
            </a:pPr>
            <a:r>
              <a:rPr lang="en" sz="1400" b="1" dirty="0">
                <a:solidFill>
                  <a:srgbClr val="A61C00"/>
                </a:solidFill>
              </a:rPr>
              <a:t>Food Security</a:t>
            </a:r>
            <a:endParaRPr sz="1400" b="1" dirty="0"/>
          </a:p>
          <a:p>
            <a:pPr marL="457200" lvl="0" indent="-317500" algn="l" rtl="0">
              <a:lnSpc>
                <a:spcPct val="100000"/>
              </a:lnSpc>
              <a:spcBef>
                <a:spcPts val="0"/>
              </a:spcBef>
              <a:spcAft>
                <a:spcPts val="0"/>
              </a:spcAft>
              <a:buSzPts val="1400"/>
              <a:buAutoNum type="arabicPeriod"/>
            </a:pPr>
            <a:r>
              <a:rPr lang="en" sz="1400" b="1" dirty="0"/>
              <a:t>Number of people in the family i.e family size</a:t>
            </a:r>
            <a:endParaRPr sz="1400" b="1" dirty="0"/>
          </a:p>
          <a:p>
            <a:pPr marL="457200" lvl="0" indent="-317500" algn="l" rtl="0">
              <a:lnSpc>
                <a:spcPct val="100000"/>
              </a:lnSpc>
              <a:spcBef>
                <a:spcPts val="0"/>
              </a:spcBef>
              <a:spcAft>
                <a:spcPts val="0"/>
              </a:spcAft>
              <a:buSzPts val="1400"/>
              <a:buAutoNum type="arabicPeriod"/>
            </a:pPr>
            <a:r>
              <a:rPr lang="en" sz="1400" b="1" dirty="0"/>
              <a:t>Overweight or not</a:t>
            </a:r>
            <a:endParaRPr sz="1400" b="1" dirty="0"/>
          </a:p>
          <a:p>
            <a:pPr marL="457200" lvl="0" indent="-317500" algn="l" rtl="0">
              <a:lnSpc>
                <a:spcPct val="100000"/>
              </a:lnSpc>
              <a:spcBef>
                <a:spcPts val="0"/>
              </a:spcBef>
              <a:spcAft>
                <a:spcPts val="0"/>
              </a:spcAft>
              <a:buSzPts val="1400"/>
              <a:buAutoNum type="arabicPeriod"/>
            </a:pPr>
            <a:r>
              <a:rPr lang="en" sz="1400" b="1" dirty="0"/>
              <a:t>Blood Pressure</a:t>
            </a:r>
            <a:endParaRPr sz="1400" b="1" dirty="0"/>
          </a:p>
          <a:p>
            <a:pPr marL="457200" lvl="0" indent="-317500" algn="l" rtl="0">
              <a:lnSpc>
                <a:spcPct val="100000"/>
              </a:lnSpc>
              <a:spcBef>
                <a:spcPts val="0"/>
              </a:spcBef>
              <a:spcAft>
                <a:spcPts val="0"/>
              </a:spcAft>
              <a:buSzPts val="1400"/>
              <a:buAutoNum type="arabicPeriod"/>
            </a:pPr>
            <a:r>
              <a:rPr lang="en" sz="1400" b="1" dirty="0"/>
              <a:t>Education level</a:t>
            </a:r>
            <a:endParaRPr sz="1400" b="1" dirty="0"/>
          </a:p>
          <a:p>
            <a:pPr marL="45720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en" sz="1400" dirty="0"/>
              <a:t>No proven relation to diabetes:</a:t>
            </a:r>
            <a:endParaRPr sz="1400" dirty="0"/>
          </a:p>
          <a:p>
            <a:pPr marL="457200" lvl="0" indent="-317500" algn="l" rtl="0">
              <a:lnSpc>
                <a:spcPct val="100000"/>
              </a:lnSpc>
              <a:spcBef>
                <a:spcPts val="0"/>
              </a:spcBef>
              <a:spcAft>
                <a:spcPts val="0"/>
              </a:spcAft>
              <a:buSzPts val="1400"/>
              <a:buAutoNum type="arabicPeriod"/>
            </a:pPr>
            <a:r>
              <a:rPr lang="en" sz="1400" b="1" dirty="0"/>
              <a:t>Cuff Size</a:t>
            </a:r>
            <a:endParaRPr sz="1400" b="1" dirty="0"/>
          </a:p>
          <a:p>
            <a:pPr marL="457200" lvl="0" indent="-317500" algn="l" rtl="0">
              <a:lnSpc>
                <a:spcPct val="100000"/>
              </a:lnSpc>
              <a:spcBef>
                <a:spcPts val="0"/>
              </a:spcBef>
              <a:spcAft>
                <a:spcPts val="0"/>
              </a:spcAft>
              <a:buSzPts val="1400"/>
              <a:buAutoNum type="arabicPeriod"/>
            </a:pPr>
            <a:r>
              <a:rPr lang="en" sz="1400" b="1" dirty="0"/>
              <a:t>Grip test status</a:t>
            </a:r>
            <a:endParaRPr sz="1400" b="1" dirty="0"/>
          </a:p>
        </p:txBody>
      </p:sp>
      <p:pic>
        <p:nvPicPr>
          <p:cNvPr id="3" name="10">
            <a:hlinkClick r:id="" action="ppaction://media"/>
            <a:extLst>
              <a:ext uri="{FF2B5EF4-FFF2-40B4-BE49-F238E27FC236}">
                <a16:creationId xmlns:a16="http://schemas.microsoft.com/office/drawing/2014/main" id="{A8D4DAF8-2850-48D6-A96F-4BD2324B18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912" y="43846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3"/>
          <p:cNvSpPr txBox="1">
            <a:spLocks noGrp="1"/>
          </p:cNvSpPr>
          <p:nvPr>
            <p:ph type="title" idx="4294967295"/>
          </p:nvPr>
        </p:nvSpPr>
        <p:spPr>
          <a:xfrm>
            <a:off x="698275" y="127700"/>
            <a:ext cx="7596600" cy="7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Pre Modelling Part</a:t>
            </a:r>
            <a:endParaRPr>
              <a:solidFill>
                <a:srgbClr val="000000"/>
              </a:solidFill>
            </a:endParaRPr>
          </a:p>
        </p:txBody>
      </p:sp>
      <p:sp>
        <p:nvSpPr>
          <p:cNvPr id="339" name="Google Shape;339;p23"/>
          <p:cNvSpPr txBox="1">
            <a:spLocks noGrp="1"/>
          </p:cNvSpPr>
          <p:nvPr>
            <p:ph type="body" idx="4294967295"/>
          </p:nvPr>
        </p:nvSpPr>
        <p:spPr>
          <a:xfrm>
            <a:off x="773700" y="889400"/>
            <a:ext cx="8002500" cy="407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t>Data Balancing: Using SMOTE technique</a:t>
            </a:r>
            <a:endParaRPr b="1"/>
          </a:p>
          <a:p>
            <a:pPr marL="0" lvl="0" indent="0" algn="l" rtl="0">
              <a:lnSpc>
                <a:spcPct val="100000"/>
              </a:lnSpc>
              <a:spcBef>
                <a:spcPts val="0"/>
              </a:spcBef>
              <a:spcAft>
                <a:spcPts val="0"/>
              </a:spcAft>
              <a:buNone/>
            </a:pPr>
            <a:endParaRPr/>
          </a:p>
        </p:txBody>
      </p:sp>
      <p:pic>
        <p:nvPicPr>
          <p:cNvPr id="340" name="Google Shape;340;p23"/>
          <p:cNvPicPr preferRelativeResize="0"/>
          <p:nvPr/>
        </p:nvPicPr>
        <p:blipFill>
          <a:blip r:embed="rId5">
            <a:alphaModFix/>
          </a:blip>
          <a:stretch>
            <a:fillRect/>
          </a:stretch>
        </p:blipFill>
        <p:spPr>
          <a:xfrm>
            <a:off x="653650" y="1256563"/>
            <a:ext cx="3987425" cy="3337568"/>
          </a:xfrm>
          <a:prstGeom prst="rect">
            <a:avLst/>
          </a:prstGeom>
          <a:noFill/>
          <a:ln>
            <a:noFill/>
          </a:ln>
        </p:spPr>
      </p:pic>
      <p:pic>
        <p:nvPicPr>
          <p:cNvPr id="341" name="Google Shape;341;p23"/>
          <p:cNvPicPr preferRelativeResize="0"/>
          <p:nvPr/>
        </p:nvPicPr>
        <p:blipFill>
          <a:blip r:embed="rId6">
            <a:alphaModFix/>
          </a:blip>
          <a:stretch>
            <a:fillRect/>
          </a:stretch>
        </p:blipFill>
        <p:spPr>
          <a:xfrm>
            <a:off x="4641075" y="1201788"/>
            <a:ext cx="3943125" cy="3447128"/>
          </a:xfrm>
          <a:prstGeom prst="rect">
            <a:avLst/>
          </a:prstGeom>
          <a:noFill/>
          <a:ln>
            <a:noFill/>
          </a:ln>
        </p:spPr>
      </p:pic>
      <p:pic>
        <p:nvPicPr>
          <p:cNvPr id="2" name="11">
            <a:hlinkClick r:id="" action="ppaction://media"/>
            <a:extLst>
              <a:ext uri="{FF2B5EF4-FFF2-40B4-BE49-F238E27FC236}">
                <a16:creationId xmlns:a16="http://schemas.microsoft.com/office/drawing/2014/main" id="{F2E78852-9FCB-43E1-AA45-6B6D21CD2C4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7800" y="416154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4"/>
          <p:cNvSpPr txBox="1"/>
          <p:nvPr/>
        </p:nvSpPr>
        <p:spPr>
          <a:xfrm>
            <a:off x="975125" y="428600"/>
            <a:ext cx="74151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Maven Pro"/>
                <a:ea typeface="Maven Pro"/>
                <a:cs typeface="Maven Pro"/>
                <a:sym typeface="Maven Pro"/>
              </a:rPr>
              <a:t>DIMENSIONALITY REDUCTION USING PCA</a:t>
            </a:r>
            <a:endParaRPr sz="2800" b="1">
              <a:latin typeface="Maven Pro"/>
              <a:ea typeface="Maven Pro"/>
              <a:cs typeface="Maven Pro"/>
              <a:sym typeface="Maven Pro"/>
            </a:endParaRPr>
          </a:p>
        </p:txBody>
      </p:sp>
      <p:sp>
        <p:nvSpPr>
          <p:cNvPr id="347" name="Google Shape;347;p24"/>
          <p:cNvSpPr txBox="1"/>
          <p:nvPr/>
        </p:nvSpPr>
        <p:spPr>
          <a:xfrm>
            <a:off x="428625" y="1146575"/>
            <a:ext cx="5025600" cy="5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Nunito"/>
                <a:ea typeface="Nunito"/>
                <a:cs typeface="Nunito"/>
                <a:sym typeface="Nunito"/>
              </a:rPr>
              <a:t>Before Feature Selection: Very low variance for PCA-2</a:t>
            </a:r>
            <a:endParaRPr sz="1500">
              <a:latin typeface="Nunito"/>
              <a:ea typeface="Nunito"/>
              <a:cs typeface="Nunito"/>
              <a:sym typeface="Nunito"/>
            </a:endParaRPr>
          </a:p>
        </p:txBody>
      </p:sp>
      <p:pic>
        <p:nvPicPr>
          <p:cNvPr id="348" name="Google Shape;348;p24"/>
          <p:cNvPicPr preferRelativeResize="0"/>
          <p:nvPr/>
        </p:nvPicPr>
        <p:blipFill>
          <a:blip r:embed="rId5">
            <a:alphaModFix/>
          </a:blip>
          <a:stretch>
            <a:fillRect/>
          </a:stretch>
        </p:blipFill>
        <p:spPr>
          <a:xfrm>
            <a:off x="739400" y="1547637"/>
            <a:ext cx="3943326" cy="3551226"/>
          </a:xfrm>
          <a:prstGeom prst="rect">
            <a:avLst/>
          </a:prstGeom>
          <a:noFill/>
          <a:ln>
            <a:noFill/>
          </a:ln>
        </p:spPr>
      </p:pic>
      <p:pic>
        <p:nvPicPr>
          <p:cNvPr id="349" name="Google Shape;349;p24"/>
          <p:cNvPicPr preferRelativeResize="0"/>
          <p:nvPr/>
        </p:nvPicPr>
        <p:blipFill>
          <a:blip r:embed="rId6">
            <a:alphaModFix/>
          </a:blip>
          <a:stretch>
            <a:fillRect/>
          </a:stretch>
        </p:blipFill>
        <p:spPr>
          <a:xfrm>
            <a:off x="4544600" y="1714500"/>
            <a:ext cx="4446999" cy="3246825"/>
          </a:xfrm>
          <a:prstGeom prst="rect">
            <a:avLst/>
          </a:prstGeom>
          <a:noFill/>
          <a:ln>
            <a:noFill/>
          </a:ln>
        </p:spPr>
      </p:pic>
      <p:pic>
        <p:nvPicPr>
          <p:cNvPr id="2" name="12">
            <a:hlinkClick r:id="" action="ppaction://media"/>
            <a:extLst>
              <a:ext uri="{FF2B5EF4-FFF2-40B4-BE49-F238E27FC236}">
                <a16:creationId xmlns:a16="http://schemas.microsoft.com/office/drawing/2014/main" id="{EC7EB086-5FB2-4B97-913C-592D0C29CB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4943" y="434181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5"/>
          <p:cNvSpPr txBox="1"/>
          <p:nvPr/>
        </p:nvSpPr>
        <p:spPr>
          <a:xfrm>
            <a:off x="546500" y="385775"/>
            <a:ext cx="6954600" cy="5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Nunito"/>
                <a:ea typeface="Nunito"/>
                <a:cs typeface="Nunito"/>
                <a:sym typeface="Nunito"/>
              </a:rPr>
              <a:t>PCA after feature selection </a:t>
            </a:r>
            <a:endParaRPr sz="2000">
              <a:latin typeface="Nunito"/>
              <a:ea typeface="Nunito"/>
              <a:cs typeface="Nunito"/>
              <a:sym typeface="Nunito"/>
            </a:endParaRPr>
          </a:p>
        </p:txBody>
      </p:sp>
      <p:pic>
        <p:nvPicPr>
          <p:cNvPr id="355" name="Google Shape;355;p25"/>
          <p:cNvPicPr preferRelativeResize="0"/>
          <p:nvPr/>
        </p:nvPicPr>
        <p:blipFill>
          <a:blip r:embed="rId5">
            <a:alphaModFix/>
          </a:blip>
          <a:stretch>
            <a:fillRect/>
          </a:stretch>
        </p:blipFill>
        <p:spPr>
          <a:xfrm>
            <a:off x="152400" y="1063175"/>
            <a:ext cx="4265676" cy="3927925"/>
          </a:xfrm>
          <a:prstGeom prst="rect">
            <a:avLst/>
          </a:prstGeom>
          <a:noFill/>
          <a:ln>
            <a:noFill/>
          </a:ln>
        </p:spPr>
      </p:pic>
      <p:pic>
        <p:nvPicPr>
          <p:cNvPr id="356" name="Google Shape;356;p25"/>
          <p:cNvPicPr preferRelativeResize="0"/>
          <p:nvPr/>
        </p:nvPicPr>
        <p:blipFill>
          <a:blip r:embed="rId6">
            <a:alphaModFix/>
          </a:blip>
          <a:stretch>
            <a:fillRect/>
          </a:stretch>
        </p:blipFill>
        <p:spPr>
          <a:xfrm>
            <a:off x="4418075" y="1309625"/>
            <a:ext cx="4677349" cy="3212375"/>
          </a:xfrm>
          <a:prstGeom prst="rect">
            <a:avLst/>
          </a:prstGeom>
          <a:noFill/>
          <a:ln>
            <a:noFill/>
          </a:ln>
        </p:spPr>
      </p:pic>
      <p:pic>
        <p:nvPicPr>
          <p:cNvPr id="2" name="13">
            <a:hlinkClick r:id="" action="ppaction://media"/>
            <a:extLst>
              <a:ext uri="{FF2B5EF4-FFF2-40B4-BE49-F238E27FC236}">
                <a16:creationId xmlns:a16="http://schemas.microsoft.com/office/drawing/2014/main" id="{9EF2549A-557A-4A3C-958E-1177A73D55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9137" y="4443413"/>
            <a:ext cx="487363" cy="4500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6"/>
          <p:cNvSpPr txBox="1"/>
          <p:nvPr/>
        </p:nvSpPr>
        <p:spPr>
          <a:xfrm>
            <a:off x="2500800" y="385775"/>
            <a:ext cx="6954600" cy="5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2"/>
                </a:solidFill>
                <a:latin typeface="Maven Pro"/>
                <a:ea typeface="Maven Pro"/>
                <a:cs typeface="Maven Pro"/>
                <a:sym typeface="Maven Pro"/>
              </a:rPr>
              <a:t>Predictive Modelling </a:t>
            </a:r>
            <a:endParaRPr sz="2800" b="1">
              <a:solidFill>
                <a:schemeClr val="dk2"/>
              </a:solidFill>
              <a:latin typeface="Maven Pro"/>
              <a:ea typeface="Maven Pro"/>
              <a:cs typeface="Maven Pro"/>
              <a:sym typeface="Maven Pro"/>
            </a:endParaRPr>
          </a:p>
        </p:txBody>
      </p:sp>
      <p:sp>
        <p:nvSpPr>
          <p:cNvPr id="362" name="Google Shape;362;p26"/>
          <p:cNvSpPr txBox="1"/>
          <p:nvPr/>
        </p:nvSpPr>
        <p:spPr>
          <a:xfrm>
            <a:off x="578650" y="1178725"/>
            <a:ext cx="7522500" cy="24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Nunito"/>
                <a:ea typeface="Nunito"/>
                <a:cs typeface="Nunito"/>
                <a:sym typeface="Nunito"/>
              </a:rPr>
              <a:t>Various models used,</a:t>
            </a:r>
            <a:endParaRPr sz="1600" b="1">
              <a:latin typeface="Nunito"/>
              <a:ea typeface="Nunito"/>
              <a:cs typeface="Nunito"/>
              <a:sym typeface="Nunito"/>
            </a:endParaRPr>
          </a:p>
          <a:p>
            <a:pPr marL="0" lvl="0" indent="0" algn="l" rtl="0">
              <a:spcBef>
                <a:spcPts val="0"/>
              </a:spcBef>
              <a:spcAft>
                <a:spcPts val="0"/>
              </a:spcAft>
              <a:buNone/>
            </a:pPr>
            <a:r>
              <a:rPr lang="en" sz="1600">
                <a:solidFill>
                  <a:schemeClr val="dk2"/>
                </a:solidFill>
                <a:latin typeface="Nunito"/>
                <a:ea typeface="Nunito"/>
                <a:cs typeface="Nunito"/>
                <a:sym typeface="Nunito"/>
              </a:rPr>
              <a:t>Naive Bayes(Base Classifier)</a:t>
            </a:r>
            <a:endParaRPr sz="1600">
              <a:solidFill>
                <a:schemeClr val="dk2"/>
              </a:solidFill>
              <a:latin typeface="Nunito"/>
              <a:ea typeface="Nunito"/>
              <a:cs typeface="Nunito"/>
              <a:sym typeface="Nunito"/>
            </a:endParaRPr>
          </a:p>
          <a:p>
            <a:pPr marL="0" lvl="0" indent="0" algn="l" rtl="0">
              <a:spcBef>
                <a:spcPts val="0"/>
              </a:spcBef>
              <a:spcAft>
                <a:spcPts val="0"/>
              </a:spcAft>
              <a:buNone/>
            </a:pPr>
            <a:r>
              <a:rPr lang="en" sz="1600">
                <a:solidFill>
                  <a:schemeClr val="dk2"/>
                </a:solidFill>
                <a:latin typeface="Nunito"/>
                <a:ea typeface="Nunito"/>
                <a:cs typeface="Nunito"/>
                <a:sym typeface="Nunito"/>
              </a:rPr>
              <a:t>Decision Trees</a:t>
            </a:r>
            <a:endParaRPr sz="1600">
              <a:solidFill>
                <a:schemeClr val="dk2"/>
              </a:solidFill>
              <a:latin typeface="Nunito"/>
              <a:ea typeface="Nunito"/>
              <a:cs typeface="Nunito"/>
              <a:sym typeface="Nunito"/>
            </a:endParaRPr>
          </a:p>
          <a:p>
            <a:pPr marL="0" lvl="0" indent="0" algn="l" rtl="0">
              <a:spcBef>
                <a:spcPts val="0"/>
              </a:spcBef>
              <a:spcAft>
                <a:spcPts val="0"/>
              </a:spcAft>
              <a:buNone/>
            </a:pPr>
            <a:r>
              <a:rPr lang="en" sz="1600">
                <a:solidFill>
                  <a:schemeClr val="dk2"/>
                </a:solidFill>
                <a:latin typeface="Nunito"/>
                <a:ea typeface="Nunito"/>
                <a:cs typeface="Nunito"/>
                <a:sym typeface="Nunito"/>
              </a:rPr>
              <a:t>SVM</a:t>
            </a:r>
            <a:endParaRPr sz="1600">
              <a:solidFill>
                <a:schemeClr val="dk2"/>
              </a:solidFill>
              <a:latin typeface="Nunito"/>
              <a:ea typeface="Nunito"/>
              <a:cs typeface="Nunito"/>
              <a:sym typeface="Nunito"/>
            </a:endParaRPr>
          </a:p>
          <a:p>
            <a:pPr marL="0" lvl="0" indent="0" algn="l" rtl="0">
              <a:spcBef>
                <a:spcPts val="0"/>
              </a:spcBef>
              <a:spcAft>
                <a:spcPts val="0"/>
              </a:spcAft>
              <a:buNone/>
            </a:pPr>
            <a:r>
              <a:rPr lang="en" sz="1600">
                <a:solidFill>
                  <a:schemeClr val="dk2"/>
                </a:solidFill>
                <a:latin typeface="Nunito"/>
                <a:ea typeface="Nunito"/>
                <a:cs typeface="Nunito"/>
                <a:sym typeface="Nunito"/>
              </a:rPr>
              <a:t>Logistic regression penalized with Lasso</a:t>
            </a:r>
            <a:endParaRPr sz="1600">
              <a:solidFill>
                <a:schemeClr val="dk2"/>
              </a:solidFill>
              <a:latin typeface="Nunito"/>
              <a:ea typeface="Nunito"/>
              <a:cs typeface="Nunito"/>
              <a:sym typeface="Nunito"/>
            </a:endParaRPr>
          </a:p>
          <a:p>
            <a:pPr marL="0" lvl="0" indent="0" algn="l" rtl="0">
              <a:spcBef>
                <a:spcPts val="0"/>
              </a:spcBef>
              <a:spcAft>
                <a:spcPts val="0"/>
              </a:spcAft>
              <a:buNone/>
            </a:pPr>
            <a:r>
              <a:rPr lang="en" sz="1600">
                <a:solidFill>
                  <a:schemeClr val="dk2"/>
                </a:solidFill>
                <a:latin typeface="Nunito"/>
                <a:ea typeface="Nunito"/>
                <a:cs typeface="Nunito"/>
                <a:sym typeface="Nunito"/>
              </a:rPr>
              <a:t>Logistic regression penalized with Ridge</a:t>
            </a:r>
            <a:endParaRPr sz="1600">
              <a:solidFill>
                <a:schemeClr val="dk2"/>
              </a:solidFill>
              <a:latin typeface="Nunito"/>
              <a:ea typeface="Nunito"/>
              <a:cs typeface="Nunito"/>
              <a:sym typeface="Nunito"/>
            </a:endParaRPr>
          </a:p>
          <a:p>
            <a:pPr marL="0" lvl="0" indent="0" algn="l" rtl="0">
              <a:spcBef>
                <a:spcPts val="0"/>
              </a:spcBef>
              <a:spcAft>
                <a:spcPts val="0"/>
              </a:spcAft>
              <a:buNone/>
            </a:pPr>
            <a:r>
              <a:rPr lang="en" sz="1600">
                <a:solidFill>
                  <a:schemeClr val="dk2"/>
                </a:solidFill>
                <a:latin typeface="Nunito"/>
                <a:ea typeface="Nunito"/>
                <a:cs typeface="Nunito"/>
                <a:sym typeface="Nunito"/>
              </a:rPr>
              <a:t>Random Forest</a:t>
            </a:r>
            <a:endParaRPr sz="1600">
              <a:solidFill>
                <a:schemeClr val="dk2"/>
              </a:solidFill>
              <a:latin typeface="Nunito"/>
              <a:ea typeface="Nunito"/>
              <a:cs typeface="Nunito"/>
              <a:sym typeface="Nunito"/>
            </a:endParaRPr>
          </a:p>
          <a:p>
            <a:pPr marL="0" lvl="0" indent="0" algn="l" rtl="0">
              <a:spcBef>
                <a:spcPts val="0"/>
              </a:spcBef>
              <a:spcAft>
                <a:spcPts val="0"/>
              </a:spcAft>
              <a:buNone/>
            </a:pPr>
            <a:r>
              <a:rPr lang="en" sz="1600">
                <a:solidFill>
                  <a:schemeClr val="dk2"/>
                </a:solidFill>
                <a:latin typeface="Nunito"/>
                <a:ea typeface="Nunito"/>
                <a:cs typeface="Nunito"/>
                <a:sym typeface="Nunito"/>
              </a:rPr>
              <a:t>XG Boost Classifier</a:t>
            </a:r>
            <a:endParaRPr sz="1600">
              <a:solidFill>
                <a:schemeClr val="dk2"/>
              </a:solidFill>
              <a:latin typeface="Nunito"/>
              <a:ea typeface="Nunito"/>
              <a:cs typeface="Nunito"/>
              <a:sym typeface="Nunito"/>
            </a:endParaRPr>
          </a:p>
          <a:p>
            <a:pPr marL="0" lvl="0" indent="0" algn="l" rtl="0">
              <a:spcBef>
                <a:spcPts val="0"/>
              </a:spcBef>
              <a:spcAft>
                <a:spcPts val="0"/>
              </a:spcAft>
              <a:buNone/>
            </a:pPr>
            <a:endParaRPr sz="1600">
              <a:solidFill>
                <a:schemeClr val="dk2"/>
              </a:solidFill>
              <a:latin typeface="Nunito"/>
              <a:ea typeface="Nunito"/>
              <a:cs typeface="Nunito"/>
              <a:sym typeface="Nunito"/>
            </a:endParaRPr>
          </a:p>
          <a:p>
            <a:pPr marL="0" lvl="0" indent="0" algn="l" rtl="0">
              <a:spcBef>
                <a:spcPts val="0"/>
              </a:spcBef>
              <a:spcAft>
                <a:spcPts val="0"/>
              </a:spcAft>
              <a:buNone/>
            </a:pPr>
            <a:r>
              <a:rPr lang="en" sz="1600">
                <a:solidFill>
                  <a:schemeClr val="dk2"/>
                </a:solidFill>
                <a:latin typeface="Nunito"/>
                <a:ea typeface="Nunito"/>
                <a:cs typeface="Nunito"/>
                <a:sym typeface="Nunito"/>
              </a:rPr>
              <a:t>All models are trained using gridSearchCV to get the best model predictors. </a:t>
            </a:r>
            <a:endParaRPr sz="1600">
              <a:solidFill>
                <a:schemeClr val="dk2"/>
              </a:solidFill>
              <a:latin typeface="Nunito"/>
              <a:ea typeface="Nunito"/>
              <a:cs typeface="Nunito"/>
              <a:sym typeface="Nunito"/>
            </a:endParaRPr>
          </a:p>
          <a:p>
            <a:pPr marL="0" lvl="0" indent="0" algn="l" rtl="0">
              <a:spcBef>
                <a:spcPts val="0"/>
              </a:spcBef>
              <a:spcAft>
                <a:spcPts val="0"/>
              </a:spcAft>
              <a:buNone/>
            </a:pPr>
            <a:r>
              <a:rPr lang="en" sz="1600">
                <a:solidFill>
                  <a:schemeClr val="dk2"/>
                </a:solidFill>
                <a:latin typeface="Nunito"/>
                <a:ea typeface="Nunito"/>
                <a:cs typeface="Nunito"/>
                <a:sym typeface="Nunito"/>
              </a:rPr>
              <a:t>Passed these models to OneVsRestClassifier to get the multi class output predictions.</a:t>
            </a:r>
            <a:endParaRPr sz="1600">
              <a:solidFill>
                <a:schemeClr val="dk2"/>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pic>
        <p:nvPicPr>
          <p:cNvPr id="2" name="14">
            <a:hlinkClick r:id="" action="ppaction://media"/>
            <a:extLst>
              <a:ext uri="{FF2B5EF4-FFF2-40B4-BE49-F238E27FC236}">
                <a16:creationId xmlns:a16="http://schemas.microsoft.com/office/drawing/2014/main" id="{F8739C1F-29A3-4978-BCD1-5F0D412AE6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2725" y="434181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7"/>
          <p:cNvSpPr txBox="1"/>
          <p:nvPr/>
        </p:nvSpPr>
        <p:spPr>
          <a:xfrm>
            <a:off x="750100" y="289325"/>
            <a:ext cx="78009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2"/>
                </a:solidFill>
                <a:latin typeface="Maven Pro"/>
                <a:ea typeface="Maven Pro"/>
                <a:cs typeface="Maven Pro"/>
                <a:sym typeface="Maven Pro"/>
              </a:rPr>
              <a:t>MODEL EVALUATION- Area under ROC curve, Precision, recall, f1-scores for each class</a:t>
            </a:r>
            <a:endParaRPr sz="2500" b="1">
              <a:solidFill>
                <a:schemeClr val="dk2"/>
              </a:solidFill>
              <a:latin typeface="Maven Pro"/>
              <a:ea typeface="Maven Pro"/>
              <a:cs typeface="Maven Pro"/>
              <a:sym typeface="Maven Pro"/>
            </a:endParaRPr>
          </a:p>
        </p:txBody>
      </p:sp>
      <p:pic>
        <p:nvPicPr>
          <p:cNvPr id="368" name="Google Shape;368;p27"/>
          <p:cNvPicPr preferRelativeResize="0"/>
          <p:nvPr/>
        </p:nvPicPr>
        <p:blipFill>
          <a:blip r:embed="rId5">
            <a:alphaModFix/>
          </a:blip>
          <a:stretch>
            <a:fillRect/>
          </a:stretch>
        </p:blipFill>
        <p:spPr>
          <a:xfrm>
            <a:off x="0" y="1298975"/>
            <a:ext cx="5147101" cy="3458775"/>
          </a:xfrm>
          <a:prstGeom prst="rect">
            <a:avLst/>
          </a:prstGeom>
          <a:noFill/>
          <a:ln>
            <a:noFill/>
          </a:ln>
        </p:spPr>
      </p:pic>
      <p:pic>
        <p:nvPicPr>
          <p:cNvPr id="369" name="Google Shape;369;p27"/>
          <p:cNvPicPr preferRelativeResize="0"/>
          <p:nvPr/>
        </p:nvPicPr>
        <p:blipFill>
          <a:blip r:embed="rId6">
            <a:alphaModFix/>
          </a:blip>
          <a:stretch>
            <a:fillRect/>
          </a:stretch>
        </p:blipFill>
        <p:spPr>
          <a:xfrm>
            <a:off x="4508900" y="1588300"/>
            <a:ext cx="4540576" cy="3083700"/>
          </a:xfrm>
          <a:prstGeom prst="rect">
            <a:avLst/>
          </a:prstGeom>
          <a:noFill/>
          <a:ln>
            <a:noFill/>
          </a:ln>
        </p:spPr>
      </p:pic>
      <p:pic>
        <p:nvPicPr>
          <p:cNvPr id="2" name="16">
            <a:hlinkClick r:id="" action="ppaction://media"/>
            <a:extLst>
              <a:ext uri="{FF2B5EF4-FFF2-40B4-BE49-F238E27FC236}">
                <a16:creationId xmlns:a16="http://schemas.microsoft.com/office/drawing/2014/main" id="{A8C51646-0728-4125-8A96-6FA2366D927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1293" y="451406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8"/>
          <p:cNvSpPr txBox="1"/>
          <p:nvPr/>
        </p:nvSpPr>
        <p:spPr>
          <a:xfrm>
            <a:off x="589350" y="342900"/>
            <a:ext cx="8004600" cy="6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latin typeface="Maven Pro"/>
                <a:ea typeface="Maven Pro"/>
                <a:cs typeface="Maven Pro"/>
                <a:sym typeface="Maven Pro"/>
              </a:rPr>
              <a:t>BEST MODEL - XGBoost Classifier and Random forests</a:t>
            </a:r>
            <a:endParaRPr sz="2000" b="1">
              <a:solidFill>
                <a:schemeClr val="dk2"/>
              </a:solidFill>
              <a:latin typeface="Maven Pro"/>
              <a:ea typeface="Maven Pro"/>
              <a:cs typeface="Maven Pro"/>
              <a:sym typeface="Maven Pro"/>
            </a:endParaRPr>
          </a:p>
          <a:p>
            <a:pPr marL="0" lvl="0" indent="0" algn="l" rtl="0">
              <a:spcBef>
                <a:spcPts val="0"/>
              </a:spcBef>
              <a:spcAft>
                <a:spcPts val="0"/>
              </a:spcAft>
              <a:buNone/>
            </a:pPr>
            <a:r>
              <a:rPr lang="en" sz="1800" b="1">
                <a:solidFill>
                  <a:schemeClr val="dk2"/>
                </a:solidFill>
                <a:latin typeface="Maven Pro"/>
                <a:ea typeface="Maven Pro"/>
                <a:cs typeface="Maven Pro"/>
                <a:sym typeface="Maven Pro"/>
              </a:rPr>
              <a:t>Area under the curve- 80%</a:t>
            </a:r>
            <a:endParaRPr sz="1800" b="1">
              <a:solidFill>
                <a:schemeClr val="dk2"/>
              </a:solidFill>
              <a:latin typeface="Maven Pro"/>
              <a:ea typeface="Maven Pro"/>
              <a:cs typeface="Maven Pro"/>
              <a:sym typeface="Maven Pro"/>
            </a:endParaRPr>
          </a:p>
          <a:p>
            <a:pPr marL="0" lvl="0" indent="0" algn="l" rtl="0">
              <a:spcBef>
                <a:spcPts val="0"/>
              </a:spcBef>
              <a:spcAft>
                <a:spcPts val="0"/>
              </a:spcAft>
              <a:buNone/>
            </a:pPr>
            <a:r>
              <a:rPr lang="en" sz="1800" b="1">
                <a:solidFill>
                  <a:schemeClr val="dk2"/>
                </a:solidFill>
                <a:latin typeface="Maven Pro"/>
                <a:ea typeface="Maven Pro"/>
                <a:cs typeface="Maven Pro"/>
                <a:sym typeface="Maven Pro"/>
              </a:rPr>
              <a:t>Best precision, recall scores across all models for each class</a:t>
            </a:r>
            <a:endParaRPr sz="1800" b="1">
              <a:solidFill>
                <a:schemeClr val="dk2"/>
              </a:solidFill>
              <a:latin typeface="Maven Pro"/>
              <a:ea typeface="Maven Pro"/>
              <a:cs typeface="Maven Pro"/>
              <a:sym typeface="Maven Pro"/>
            </a:endParaRPr>
          </a:p>
          <a:p>
            <a:pPr marL="0" lvl="0" indent="0" algn="l" rtl="0">
              <a:spcBef>
                <a:spcPts val="0"/>
              </a:spcBef>
              <a:spcAft>
                <a:spcPts val="0"/>
              </a:spcAft>
              <a:buNone/>
            </a:pPr>
            <a:endParaRPr sz="2000">
              <a:latin typeface="Nunito"/>
              <a:ea typeface="Nunito"/>
              <a:cs typeface="Nunito"/>
              <a:sym typeface="Nunito"/>
            </a:endParaRPr>
          </a:p>
        </p:txBody>
      </p:sp>
      <p:pic>
        <p:nvPicPr>
          <p:cNvPr id="375" name="Google Shape;375;p28"/>
          <p:cNvPicPr preferRelativeResize="0"/>
          <p:nvPr/>
        </p:nvPicPr>
        <p:blipFill>
          <a:blip r:embed="rId5">
            <a:alphaModFix/>
          </a:blip>
          <a:stretch>
            <a:fillRect/>
          </a:stretch>
        </p:blipFill>
        <p:spPr>
          <a:xfrm>
            <a:off x="152400" y="1331425"/>
            <a:ext cx="5051651" cy="3275175"/>
          </a:xfrm>
          <a:prstGeom prst="rect">
            <a:avLst/>
          </a:prstGeom>
          <a:noFill/>
          <a:ln>
            <a:noFill/>
          </a:ln>
        </p:spPr>
      </p:pic>
      <p:pic>
        <p:nvPicPr>
          <p:cNvPr id="376" name="Google Shape;376;p28"/>
          <p:cNvPicPr preferRelativeResize="0"/>
          <p:nvPr/>
        </p:nvPicPr>
        <p:blipFill>
          <a:blip r:embed="rId6">
            <a:alphaModFix/>
          </a:blip>
          <a:stretch>
            <a:fillRect/>
          </a:stretch>
        </p:blipFill>
        <p:spPr>
          <a:xfrm>
            <a:off x="4864300" y="1471025"/>
            <a:ext cx="4148324" cy="3088900"/>
          </a:xfrm>
          <a:prstGeom prst="rect">
            <a:avLst/>
          </a:prstGeom>
          <a:noFill/>
          <a:ln>
            <a:noFill/>
          </a:ln>
        </p:spPr>
      </p:pic>
      <p:pic>
        <p:nvPicPr>
          <p:cNvPr id="2" name="16">
            <a:hlinkClick r:id="" action="ppaction://media"/>
            <a:extLst>
              <a:ext uri="{FF2B5EF4-FFF2-40B4-BE49-F238E27FC236}">
                <a16:creationId xmlns:a16="http://schemas.microsoft.com/office/drawing/2014/main" id="{0AF6AC86-2FB9-4D2E-8148-441F9BB053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1987" y="46066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9"/>
          <p:cNvSpPr txBox="1">
            <a:spLocks noGrp="1"/>
          </p:cNvSpPr>
          <p:nvPr>
            <p:ph type="title"/>
          </p:nvPr>
        </p:nvSpPr>
        <p:spPr>
          <a:xfrm>
            <a:off x="1260000" y="587850"/>
            <a:ext cx="7033800" cy="6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Final Remarks</a:t>
            </a:r>
            <a:endParaRPr sz="3000"/>
          </a:p>
        </p:txBody>
      </p:sp>
      <p:sp>
        <p:nvSpPr>
          <p:cNvPr id="382" name="Google Shape;382;p29"/>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 </a:t>
            </a:r>
            <a:endParaRPr sz="1400"/>
          </a:p>
        </p:txBody>
      </p:sp>
      <p:sp>
        <p:nvSpPr>
          <p:cNvPr id="383" name="Google Shape;383;p29"/>
          <p:cNvSpPr txBox="1"/>
          <p:nvPr/>
        </p:nvSpPr>
        <p:spPr>
          <a:xfrm>
            <a:off x="1189150" y="1253850"/>
            <a:ext cx="73938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Nunito"/>
                <a:ea typeface="Nunito"/>
                <a:cs typeface="Nunito"/>
                <a:sym typeface="Nunito"/>
              </a:rPr>
              <a:t>By knowing the features that cause the PreDiabetes and Diabetes, we can take the preventive measures to curb it. </a:t>
            </a: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a:p>
            <a:pPr marL="0" lvl="0" indent="0" algn="l" rtl="0">
              <a:spcBef>
                <a:spcPts val="0"/>
              </a:spcBef>
              <a:spcAft>
                <a:spcPts val="0"/>
              </a:spcAft>
              <a:buNone/>
            </a:pPr>
            <a:r>
              <a:rPr lang="en" dirty="0">
                <a:latin typeface="Nunito"/>
                <a:ea typeface="Nunito"/>
                <a:cs typeface="Nunito"/>
                <a:sym typeface="Nunito"/>
              </a:rPr>
              <a:t>With this study, apart from how age, weight, income , we understood that maintaining oral dental hygiene is one of the important factors that contributing to the cause diabetes and changes in glucose levels. </a:t>
            </a: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a:p>
            <a:pPr marL="0" lvl="0" indent="0" algn="l" rtl="0">
              <a:spcBef>
                <a:spcPts val="0"/>
              </a:spcBef>
              <a:spcAft>
                <a:spcPts val="0"/>
              </a:spcAft>
              <a:buNone/>
            </a:pPr>
            <a:r>
              <a:rPr lang="en" dirty="0">
                <a:latin typeface="Nunito"/>
                <a:ea typeface="Nunito"/>
                <a:cs typeface="Nunito"/>
                <a:sym typeface="Nunito"/>
              </a:rPr>
              <a:t>Now a days, especially in America, everyone are at risk of prediabetes. </a:t>
            </a: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a:p>
            <a:pPr marL="0" lvl="0" indent="0" algn="l" rtl="0">
              <a:spcBef>
                <a:spcPts val="0"/>
              </a:spcBef>
              <a:spcAft>
                <a:spcPts val="0"/>
              </a:spcAft>
              <a:buNone/>
            </a:pPr>
            <a:r>
              <a:rPr lang="en" dirty="0">
                <a:latin typeface="Nunito"/>
                <a:ea typeface="Nunito"/>
                <a:cs typeface="Nunito"/>
                <a:sym typeface="Nunito"/>
              </a:rPr>
              <a:t>We want to suggest everyone that, by changing very small things in lifestyle, diet, and working out regularly, prediabetes can be eradicated and diabetes can be prevented.</a:t>
            </a: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a:p>
            <a:pPr marL="0" lvl="0" indent="0" algn="l" rtl="0">
              <a:spcBef>
                <a:spcPts val="0"/>
              </a:spcBef>
              <a:spcAft>
                <a:spcPts val="0"/>
              </a:spcAft>
              <a:buNone/>
            </a:pPr>
            <a:r>
              <a:rPr lang="en" dirty="0">
                <a:latin typeface="Nunito"/>
                <a:ea typeface="Nunito"/>
                <a:cs typeface="Nunito"/>
                <a:sym typeface="Nunito"/>
              </a:rPr>
              <a:t>Keep calm and curb Diabetes!!!</a:t>
            </a: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p:txBody>
      </p:sp>
      <p:pic>
        <p:nvPicPr>
          <p:cNvPr id="2" name="17">
            <a:hlinkClick r:id="" action="ppaction://media"/>
            <a:extLst>
              <a:ext uri="{FF2B5EF4-FFF2-40B4-BE49-F238E27FC236}">
                <a16:creationId xmlns:a16="http://schemas.microsoft.com/office/drawing/2014/main" id="{08261FFB-1574-47C3-BED4-D6B03A5F57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7368" y="436708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4D9C-08AB-4495-915D-B216601ADA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486F251-F679-43DC-B9EE-EBD32F5B839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1440F6B-BB0A-4C47-8343-CEAA41216577}"/>
              </a:ext>
            </a:extLst>
          </p:cNvPr>
          <p:cNvPicPr>
            <a:picLocks noChangeAspect="1"/>
          </p:cNvPicPr>
          <p:nvPr/>
        </p:nvPicPr>
        <p:blipFill>
          <a:blip r:embed="rId4"/>
          <a:stretch>
            <a:fillRect/>
          </a:stretch>
        </p:blipFill>
        <p:spPr>
          <a:xfrm>
            <a:off x="328614" y="139440"/>
            <a:ext cx="8301036" cy="4722480"/>
          </a:xfrm>
          <a:prstGeom prst="rect">
            <a:avLst/>
          </a:prstGeom>
        </p:spPr>
      </p:pic>
      <p:pic>
        <p:nvPicPr>
          <p:cNvPr id="6" name="18">
            <a:hlinkClick r:id="" action="ppaction://media"/>
            <a:extLst>
              <a:ext uri="{FF2B5EF4-FFF2-40B4-BE49-F238E27FC236}">
                <a16:creationId xmlns:a16="http://schemas.microsoft.com/office/drawing/2014/main" id="{5F5A7C49-A4F4-428E-A65B-73D9A58DC2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63" y="4374557"/>
            <a:ext cx="487363" cy="487363"/>
          </a:xfrm>
          <a:prstGeom prst="rect">
            <a:avLst/>
          </a:prstGeom>
        </p:spPr>
      </p:pic>
    </p:spTree>
    <p:extLst>
      <p:ext uri="{BB962C8B-B14F-4D97-AF65-F5344CB8AC3E}">
        <p14:creationId xmlns:p14="http://schemas.microsoft.com/office/powerpoint/2010/main" val="17138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84" name="Google Shape;284;p14"/>
          <p:cNvSpPr txBox="1">
            <a:spLocks noGrp="1"/>
          </p:cNvSpPr>
          <p:nvPr>
            <p:ph type="body" idx="1"/>
          </p:nvPr>
        </p:nvSpPr>
        <p:spPr>
          <a:xfrm>
            <a:off x="1303800" y="1679325"/>
            <a:ext cx="7030500" cy="25416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dirty="0"/>
              <a:t>Diabetes is a global epidemic. It is one of the top ten leading causes of death in United States.</a:t>
            </a:r>
            <a:endParaRPr sz="1700" dirty="0"/>
          </a:p>
          <a:p>
            <a:pPr marL="457200" lvl="0" indent="-336550" algn="l" rtl="0">
              <a:spcBef>
                <a:spcPts val="0"/>
              </a:spcBef>
              <a:spcAft>
                <a:spcPts val="0"/>
              </a:spcAft>
              <a:buSzPts val="1700"/>
              <a:buChar char="●"/>
            </a:pPr>
            <a:r>
              <a:rPr lang="en" sz="1700" dirty="0"/>
              <a:t>According to National Diabetes Information Clearinghouse 2011’s statistics, 25.8 million people (8.3% of overall population of United States) of all ages have diabetes in United States. </a:t>
            </a:r>
            <a:endParaRPr sz="1700" dirty="0"/>
          </a:p>
          <a:p>
            <a:pPr marL="457200" lvl="0" indent="-336550" algn="l" rtl="0">
              <a:spcBef>
                <a:spcPts val="0"/>
              </a:spcBef>
              <a:spcAft>
                <a:spcPts val="0"/>
              </a:spcAft>
              <a:buSzPts val="1700"/>
              <a:buChar char="●"/>
            </a:pPr>
            <a:r>
              <a:rPr lang="en" sz="1700" dirty="0"/>
              <a:t>Many people are already pre-diabetic and in the verge of risk to type-2 diabetes.</a:t>
            </a:r>
            <a:endParaRPr sz="1700" dirty="0"/>
          </a:p>
          <a:p>
            <a:pPr marL="457200" lvl="0" indent="0" algn="l" rtl="0">
              <a:spcBef>
                <a:spcPts val="1600"/>
              </a:spcBef>
              <a:spcAft>
                <a:spcPts val="0"/>
              </a:spcAft>
              <a:buNone/>
            </a:pPr>
            <a:endParaRPr dirty="0"/>
          </a:p>
          <a:p>
            <a:pPr marL="0" lvl="0" indent="0" algn="l" rtl="0">
              <a:spcBef>
                <a:spcPts val="1600"/>
              </a:spcBef>
              <a:spcAft>
                <a:spcPts val="1600"/>
              </a:spcAft>
              <a:buNone/>
            </a:pPr>
            <a:endParaRPr sz="1500" dirty="0"/>
          </a:p>
        </p:txBody>
      </p:sp>
      <p:pic>
        <p:nvPicPr>
          <p:cNvPr id="2" name="2">
            <a:hlinkClick r:id="" action="ppaction://media"/>
            <a:extLst>
              <a:ext uri="{FF2B5EF4-FFF2-40B4-BE49-F238E27FC236}">
                <a16:creationId xmlns:a16="http://schemas.microsoft.com/office/drawing/2014/main" id="{2ACCC0A4-E6A5-447C-86EC-51F8ED0416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2756" y="42209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488"/>
    </mc:Choice>
    <mc:Fallback>
      <p:transition spd="slow" advTm="22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18174"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endParaRPr/>
          </a:p>
        </p:txBody>
      </p:sp>
      <p:pic>
        <p:nvPicPr>
          <p:cNvPr id="291" name="Google Shape;291;p15"/>
          <p:cNvPicPr preferRelativeResize="0"/>
          <p:nvPr/>
        </p:nvPicPr>
        <p:blipFill>
          <a:blip r:embed="rId5">
            <a:alphaModFix/>
          </a:blip>
          <a:stretch>
            <a:fillRect/>
          </a:stretch>
        </p:blipFill>
        <p:spPr>
          <a:xfrm>
            <a:off x="856775" y="-21431"/>
            <a:ext cx="7270201" cy="5032576"/>
          </a:xfrm>
          <a:prstGeom prst="rect">
            <a:avLst/>
          </a:prstGeom>
          <a:noFill/>
          <a:ln>
            <a:noFill/>
          </a:ln>
        </p:spPr>
      </p:pic>
      <p:pic>
        <p:nvPicPr>
          <p:cNvPr id="4" name="3">
            <a:hlinkClick r:id="" action="ppaction://media"/>
            <a:extLst>
              <a:ext uri="{FF2B5EF4-FFF2-40B4-BE49-F238E27FC236}">
                <a16:creationId xmlns:a16="http://schemas.microsoft.com/office/drawing/2014/main" id="{42EA666A-8362-4C28-BDC0-A896E47623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2337" y="444896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1260000" y="609300"/>
            <a:ext cx="6937500" cy="75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problem statement</a:t>
            </a:r>
            <a:endParaRPr/>
          </a:p>
        </p:txBody>
      </p:sp>
      <p:sp>
        <p:nvSpPr>
          <p:cNvPr id="297" name="Google Shape;297;p16"/>
          <p:cNvSpPr txBox="1">
            <a:spLocks noGrp="1"/>
          </p:cNvSpPr>
          <p:nvPr>
            <p:ph type="body" idx="1"/>
          </p:nvPr>
        </p:nvSpPr>
        <p:spPr>
          <a:xfrm>
            <a:off x="1303800" y="1468050"/>
            <a:ext cx="7397400" cy="30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 lot of research has already been done on type-2 diabetes. The factors that lead to it, and the prediction of it when given some features. In our problem, using </a:t>
            </a:r>
            <a:r>
              <a:rPr lang="en" sz="1400">
                <a:highlight>
                  <a:srgbClr val="FFFFFF"/>
                </a:highlight>
              </a:rPr>
              <a:t> </a:t>
            </a:r>
            <a:r>
              <a:rPr lang="en" sz="1400" u="sng">
                <a:highlight>
                  <a:srgbClr val="FFFFFF"/>
                </a:highlight>
                <a:hlinkClick r:id="rId5"/>
              </a:rPr>
              <a:t>National Health and Nutrition Examination Survey (NHANES)</a:t>
            </a:r>
            <a:r>
              <a:rPr lang="en" sz="1400">
                <a:highlight>
                  <a:srgbClr val="FFFFFF"/>
                </a:highlight>
              </a:rPr>
              <a:t>  data available on Kaggle, we have done a multi class classification with the data by predicting whether a person is,</a:t>
            </a:r>
            <a:endParaRPr sz="1400">
              <a:highlight>
                <a:srgbClr val="FFFFFF"/>
              </a:highlight>
            </a:endParaRPr>
          </a:p>
          <a:p>
            <a:pPr marL="0" lvl="0" indent="0" algn="l" rtl="0">
              <a:spcBef>
                <a:spcPts val="1600"/>
              </a:spcBef>
              <a:spcAft>
                <a:spcPts val="0"/>
              </a:spcAft>
              <a:buNone/>
            </a:pPr>
            <a:r>
              <a:rPr lang="en" sz="1400">
                <a:highlight>
                  <a:srgbClr val="FFFFFF"/>
                </a:highlight>
              </a:rPr>
              <a:t>0- Non Diabetic</a:t>
            </a:r>
            <a:endParaRPr sz="1400">
              <a:highlight>
                <a:srgbClr val="FFFFFF"/>
              </a:highlight>
            </a:endParaRPr>
          </a:p>
          <a:p>
            <a:pPr marL="0" lvl="0" indent="0" algn="l" rtl="0">
              <a:spcBef>
                <a:spcPts val="1600"/>
              </a:spcBef>
              <a:spcAft>
                <a:spcPts val="0"/>
              </a:spcAft>
              <a:buNone/>
            </a:pPr>
            <a:r>
              <a:rPr lang="en" sz="1400">
                <a:highlight>
                  <a:srgbClr val="FFFFFF"/>
                </a:highlight>
              </a:rPr>
              <a:t>1- Pre Diabetic</a:t>
            </a:r>
            <a:endParaRPr sz="1400">
              <a:highlight>
                <a:srgbClr val="FFFFFF"/>
              </a:highlight>
            </a:endParaRPr>
          </a:p>
          <a:p>
            <a:pPr marL="0" lvl="0" indent="0" algn="l" rtl="0">
              <a:spcBef>
                <a:spcPts val="1600"/>
              </a:spcBef>
              <a:spcAft>
                <a:spcPts val="0"/>
              </a:spcAft>
              <a:buNone/>
            </a:pPr>
            <a:r>
              <a:rPr lang="en" sz="1400">
                <a:highlight>
                  <a:srgbClr val="FFFFFF"/>
                </a:highlight>
              </a:rPr>
              <a:t>2- Diabetic</a:t>
            </a:r>
            <a:endParaRPr sz="1400">
              <a:highlight>
                <a:srgbClr val="FFFFFF"/>
              </a:highlight>
            </a:endParaRPr>
          </a:p>
          <a:p>
            <a:pPr marL="0" lvl="0" indent="0" algn="l" rtl="0">
              <a:spcBef>
                <a:spcPts val="1600"/>
              </a:spcBef>
              <a:spcAft>
                <a:spcPts val="1600"/>
              </a:spcAft>
              <a:buNone/>
            </a:pPr>
            <a:r>
              <a:rPr lang="en" sz="1400">
                <a:highlight>
                  <a:srgbClr val="FFFFFF"/>
                </a:highlight>
              </a:rPr>
              <a:t>The value we want to bring from this project is, what are the various features that are causing the Diabetes. </a:t>
            </a:r>
            <a:endParaRPr sz="1400">
              <a:highlight>
                <a:srgbClr val="FFFFFF"/>
              </a:highlight>
            </a:endParaRPr>
          </a:p>
        </p:txBody>
      </p:sp>
      <p:pic>
        <p:nvPicPr>
          <p:cNvPr id="2" name="4">
            <a:hlinkClick r:id="" action="ppaction://media"/>
            <a:extLst>
              <a:ext uri="{FF2B5EF4-FFF2-40B4-BE49-F238E27FC236}">
                <a16:creationId xmlns:a16="http://schemas.microsoft.com/office/drawing/2014/main" id="{D01791E5-5162-402D-A4B6-3174EFF740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2800" y="428766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5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1121650" y="373075"/>
            <a:ext cx="74046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our Data</a:t>
            </a:r>
            <a:endParaRPr/>
          </a:p>
        </p:txBody>
      </p:sp>
      <p:sp>
        <p:nvSpPr>
          <p:cNvPr id="303" name="Google Shape;303;p17"/>
          <p:cNvSpPr txBox="1">
            <a:spLocks noGrp="1"/>
          </p:cNvSpPr>
          <p:nvPr>
            <p:ph type="body" idx="1"/>
          </p:nvPr>
        </p:nvSpPr>
        <p:spPr>
          <a:xfrm>
            <a:off x="1303800" y="1030850"/>
            <a:ext cx="7576500" cy="3500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Char char="●"/>
            </a:pPr>
            <a:r>
              <a:rPr lang="en" dirty="0"/>
              <a:t>National Health and Nutrition Examination Survey(NHANES) data is a survey that has been conducted to assess the health and nutritional status of adults and children in the United States.</a:t>
            </a:r>
            <a:endParaRPr dirty="0"/>
          </a:p>
          <a:p>
            <a:pPr marL="457200" lvl="0" indent="-311150" algn="l" rtl="0">
              <a:spcBef>
                <a:spcPts val="0"/>
              </a:spcBef>
              <a:spcAft>
                <a:spcPts val="0"/>
              </a:spcAft>
              <a:buClr>
                <a:schemeClr val="dk2"/>
              </a:buClr>
              <a:buSzPts val="1300"/>
              <a:buChar char="●"/>
            </a:pPr>
            <a:r>
              <a:rPr lang="en" dirty="0"/>
              <a:t>It’s a unique data which has survey results and as well as physical examinations.</a:t>
            </a:r>
            <a:endParaRPr dirty="0"/>
          </a:p>
          <a:p>
            <a:pPr marL="457200" lvl="0" indent="0" algn="l" rtl="0">
              <a:spcBef>
                <a:spcPts val="1600"/>
              </a:spcBef>
              <a:spcAft>
                <a:spcPts val="0"/>
              </a:spcAft>
              <a:buNone/>
            </a:pPr>
            <a:r>
              <a:rPr lang="en" b="1" dirty="0"/>
              <a:t>Description:</a:t>
            </a:r>
            <a:endParaRPr b="1" dirty="0"/>
          </a:p>
          <a:p>
            <a:pPr marL="457200" lvl="0" indent="-311150" algn="l" rtl="0">
              <a:spcBef>
                <a:spcPts val="1600"/>
              </a:spcBef>
              <a:spcAft>
                <a:spcPts val="0"/>
              </a:spcAft>
              <a:buClr>
                <a:schemeClr val="dk2"/>
              </a:buClr>
              <a:buSzPts val="1300"/>
              <a:buChar char="●"/>
            </a:pPr>
            <a:r>
              <a:rPr lang="en" b="1" dirty="0"/>
              <a:t>Demographic Data-</a:t>
            </a:r>
            <a:r>
              <a:rPr lang="en" dirty="0"/>
              <a:t> Each person’s personal information such as age, gender, number of people in household, race, etc.</a:t>
            </a:r>
            <a:endParaRPr dirty="0"/>
          </a:p>
          <a:p>
            <a:pPr marL="457200" lvl="0" indent="-311150" algn="l" rtl="0">
              <a:spcBef>
                <a:spcPts val="0"/>
              </a:spcBef>
              <a:spcAft>
                <a:spcPts val="0"/>
              </a:spcAft>
              <a:buClr>
                <a:schemeClr val="dk2"/>
              </a:buClr>
              <a:buSzPts val="1300"/>
              <a:buChar char="●"/>
            </a:pPr>
            <a:r>
              <a:rPr lang="en" b="1" dirty="0"/>
              <a:t>Examinations Data </a:t>
            </a:r>
            <a:r>
              <a:rPr lang="en" dirty="0"/>
              <a:t>- Various physical examinations done on each survey participant.</a:t>
            </a:r>
            <a:endParaRPr dirty="0"/>
          </a:p>
          <a:p>
            <a:pPr marL="457200" lvl="0" indent="-311150" algn="l" rtl="0">
              <a:spcBef>
                <a:spcPts val="0"/>
              </a:spcBef>
              <a:spcAft>
                <a:spcPts val="0"/>
              </a:spcAft>
              <a:buClr>
                <a:schemeClr val="dk2"/>
              </a:buClr>
              <a:buSzPts val="1300"/>
              <a:buChar char="●"/>
            </a:pPr>
            <a:r>
              <a:rPr lang="en" b="1" dirty="0"/>
              <a:t>Dietary Data -</a:t>
            </a:r>
            <a:r>
              <a:rPr lang="en" dirty="0"/>
              <a:t> Nutrition intake of the person during the survey period</a:t>
            </a:r>
            <a:endParaRPr dirty="0"/>
          </a:p>
          <a:p>
            <a:pPr marL="457200" lvl="0" indent="-311150" algn="l" rtl="0">
              <a:spcBef>
                <a:spcPts val="0"/>
              </a:spcBef>
              <a:spcAft>
                <a:spcPts val="0"/>
              </a:spcAft>
              <a:buClr>
                <a:schemeClr val="dk2"/>
              </a:buClr>
              <a:buSzPts val="1300"/>
              <a:buChar char="●"/>
            </a:pPr>
            <a:r>
              <a:rPr lang="en" b="1" dirty="0"/>
              <a:t>Laboratory Data</a:t>
            </a:r>
            <a:r>
              <a:rPr lang="en" dirty="0"/>
              <a:t>- Various laboratory tests administered on person by highly trained medical personnel.</a:t>
            </a:r>
            <a:endParaRPr dirty="0"/>
          </a:p>
          <a:p>
            <a:pPr marL="457200" lvl="0" indent="-311150" algn="l" rtl="0">
              <a:spcBef>
                <a:spcPts val="0"/>
              </a:spcBef>
              <a:spcAft>
                <a:spcPts val="0"/>
              </a:spcAft>
              <a:buClr>
                <a:schemeClr val="dk2"/>
              </a:buClr>
              <a:buSzPts val="1300"/>
              <a:buChar char="●"/>
            </a:pPr>
            <a:r>
              <a:rPr lang="en" b="1" dirty="0"/>
              <a:t>Questionnaire Data </a:t>
            </a:r>
            <a:r>
              <a:rPr lang="en" dirty="0"/>
              <a:t>- Health related questions that are asked to the person who is being surveyed.</a:t>
            </a:r>
            <a:endParaRPr dirty="0"/>
          </a:p>
          <a:p>
            <a:pPr marL="0" lvl="0" indent="0" algn="l" rtl="0">
              <a:spcBef>
                <a:spcPts val="1600"/>
              </a:spcBef>
              <a:spcAft>
                <a:spcPts val="1600"/>
              </a:spcAft>
              <a:buNone/>
            </a:pPr>
            <a:endParaRPr dirty="0"/>
          </a:p>
        </p:txBody>
      </p:sp>
      <p:pic>
        <p:nvPicPr>
          <p:cNvPr id="2" name="5">
            <a:hlinkClick r:id="" action="ppaction://media"/>
            <a:extLst>
              <a:ext uri="{FF2B5EF4-FFF2-40B4-BE49-F238E27FC236}">
                <a16:creationId xmlns:a16="http://schemas.microsoft.com/office/drawing/2014/main" id="{426D0EE7-C02E-4486-B701-C87EABB2CF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5606" y="410606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1303800" y="72400"/>
            <a:ext cx="7182900" cy="7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Analysis and EDA on the Data</a:t>
            </a:r>
            <a:endParaRPr/>
          </a:p>
        </p:txBody>
      </p:sp>
      <p:sp>
        <p:nvSpPr>
          <p:cNvPr id="309" name="Google Shape;309;p18"/>
          <p:cNvSpPr txBox="1">
            <a:spLocks noGrp="1"/>
          </p:cNvSpPr>
          <p:nvPr>
            <p:ph type="subTitle" idx="1"/>
          </p:nvPr>
        </p:nvSpPr>
        <p:spPr>
          <a:xfrm>
            <a:off x="1213400" y="663175"/>
            <a:ext cx="7182900" cy="3643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dirty="0"/>
              <a:t>Merging the data. Cleaning the categorical and continuous features.</a:t>
            </a:r>
            <a:endParaRPr dirty="0"/>
          </a:p>
          <a:p>
            <a:pPr marL="457200" lvl="0" indent="-330200" algn="l" rtl="0">
              <a:spcBef>
                <a:spcPts val="0"/>
              </a:spcBef>
              <a:spcAft>
                <a:spcPts val="0"/>
              </a:spcAft>
              <a:buSzPts val="1600"/>
              <a:buAutoNum type="arabicPeriod"/>
            </a:pPr>
            <a:r>
              <a:rPr lang="en" dirty="0"/>
              <a:t>Outlier analysis and Imputation of Data</a:t>
            </a:r>
            <a:endParaRPr dirty="0"/>
          </a:p>
        </p:txBody>
      </p:sp>
      <p:pic>
        <p:nvPicPr>
          <p:cNvPr id="310" name="Google Shape;310;p18"/>
          <p:cNvPicPr preferRelativeResize="0"/>
          <p:nvPr/>
        </p:nvPicPr>
        <p:blipFill>
          <a:blip r:embed="rId5">
            <a:alphaModFix/>
          </a:blip>
          <a:stretch>
            <a:fillRect/>
          </a:stretch>
        </p:blipFill>
        <p:spPr>
          <a:xfrm>
            <a:off x="1213400" y="1465350"/>
            <a:ext cx="7033376" cy="3139175"/>
          </a:xfrm>
          <a:prstGeom prst="rect">
            <a:avLst/>
          </a:prstGeom>
          <a:noFill/>
          <a:ln>
            <a:noFill/>
          </a:ln>
        </p:spPr>
      </p:pic>
      <p:pic>
        <p:nvPicPr>
          <p:cNvPr id="2" name="6">
            <a:hlinkClick r:id="" action="ppaction://media"/>
            <a:extLst>
              <a:ext uri="{FF2B5EF4-FFF2-40B4-BE49-F238E27FC236}">
                <a16:creationId xmlns:a16="http://schemas.microsoft.com/office/drawing/2014/main" id="{6799AAAA-A195-4985-B26E-95CA948C42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4018" y="411716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9"/>
          <p:cNvSpPr txBox="1">
            <a:spLocks noGrp="1"/>
          </p:cNvSpPr>
          <p:nvPr>
            <p:ph type="title"/>
          </p:nvPr>
        </p:nvSpPr>
        <p:spPr>
          <a:xfrm>
            <a:off x="1303800" y="598575"/>
            <a:ext cx="7576500" cy="7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Label Prediction</a:t>
            </a:r>
            <a:endParaRPr/>
          </a:p>
        </p:txBody>
      </p:sp>
      <p:sp>
        <p:nvSpPr>
          <p:cNvPr id="316" name="Google Shape;316;p19"/>
          <p:cNvSpPr txBox="1">
            <a:spLocks noGrp="1"/>
          </p:cNvSpPr>
          <p:nvPr>
            <p:ph type="subTitle" idx="1"/>
          </p:nvPr>
        </p:nvSpPr>
        <p:spPr>
          <a:xfrm>
            <a:off x="1185975" y="1324575"/>
            <a:ext cx="7447800" cy="34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According to </a:t>
            </a:r>
            <a:r>
              <a:rPr lang="en" sz="1400" b="1" dirty="0"/>
              <a:t>WHO </a:t>
            </a:r>
            <a:r>
              <a:rPr lang="en" sz="1400" dirty="0"/>
              <a:t>and </a:t>
            </a:r>
            <a:r>
              <a:rPr lang="en" sz="1400" b="1" dirty="0"/>
              <a:t>American Diabetes Association</a:t>
            </a:r>
            <a:r>
              <a:rPr lang="en" sz="1400" dirty="0"/>
              <a:t>, based on the below values, we can tell whether the person is either normoglycemic(i.e no risk of diabetes), prediabetic, and diabetic.</a:t>
            </a:r>
            <a:endParaRPr sz="1400" dirty="0"/>
          </a:p>
          <a:p>
            <a:pPr marL="0" lvl="0" indent="0" algn="l" rtl="0">
              <a:spcBef>
                <a:spcPts val="0"/>
              </a:spcBef>
              <a:spcAft>
                <a:spcPts val="0"/>
              </a:spcAft>
              <a:buNone/>
            </a:pPr>
            <a:r>
              <a:rPr lang="en" sz="1400" b="1" dirty="0"/>
              <a:t>HbA1c</a:t>
            </a:r>
            <a:r>
              <a:rPr lang="en" sz="1400" dirty="0"/>
              <a:t>:  </a:t>
            </a:r>
            <a:r>
              <a:rPr lang="en" sz="1400" b="1" dirty="0"/>
              <a:t>LBXGH</a:t>
            </a:r>
            <a:endParaRPr sz="1400" b="1" dirty="0"/>
          </a:p>
          <a:p>
            <a:pPr marL="0" lvl="0" indent="0" algn="l" rtl="0">
              <a:spcBef>
                <a:spcPts val="0"/>
              </a:spcBef>
              <a:spcAft>
                <a:spcPts val="0"/>
              </a:spcAft>
              <a:buNone/>
            </a:pPr>
            <a:r>
              <a:rPr lang="en" sz="1400" dirty="0"/>
              <a:t>normoglycemic &lt;5.7%, pre-diabetic = 5.7%-6.4%, diabetic&gt;6.4%; </a:t>
            </a:r>
            <a:endParaRPr sz="1400" dirty="0"/>
          </a:p>
          <a:p>
            <a:pPr marL="0" lvl="0" indent="0" algn="l" rtl="0">
              <a:spcBef>
                <a:spcPts val="0"/>
              </a:spcBef>
              <a:spcAft>
                <a:spcPts val="0"/>
              </a:spcAft>
              <a:buNone/>
            </a:pPr>
            <a:r>
              <a:rPr lang="en" sz="1400" b="1" dirty="0"/>
              <a:t>FPG</a:t>
            </a:r>
            <a:r>
              <a:rPr lang="en" sz="1400" dirty="0"/>
              <a:t>: </a:t>
            </a:r>
            <a:r>
              <a:rPr lang="en" sz="1400" b="1" dirty="0"/>
              <a:t>LBDGLUSI</a:t>
            </a:r>
            <a:endParaRPr sz="1400" b="1" dirty="0"/>
          </a:p>
          <a:p>
            <a:pPr marL="0" lvl="0" indent="0" algn="l" rtl="0">
              <a:spcBef>
                <a:spcPts val="0"/>
              </a:spcBef>
              <a:spcAft>
                <a:spcPts val="0"/>
              </a:spcAft>
              <a:buNone/>
            </a:pPr>
            <a:r>
              <a:rPr lang="en" sz="1400" dirty="0"/>
              <a:t>normoglycemic &lt;100 mg/dl, pre-diabetic = 100-125 mg/dl, diabetic&gt;125 mg/dl; </a:t>
            </a:r>
            <a:endParaRPr sz="1400" dirty="0"/>
          </a:p>
          <a:p>
            <a:pPr marL="0" lvl="0" indent="0" algn="l" rtl="0">
              <a:spcBef>
                <a:spcPts val="0"/>
              </a:spcBef>
              <a:spcAft>
                <a:spcPts val="0"/>
              </a:spcAft>
              <a:buNone/>
            </a:pPr>
            <a:r>
              <a:rPr lang="en" sz="1400" b="1" dirty="0"/>
              <a:t>OGTT</a:t>
            </a:r>
            <a:r>
              <a:rPr lang="en" sz="1400" dirty="0"/>
              <a:t>: </a:t>
            </a:r>
            <a:r>
              <a:rPr lang="en" sz="1400" b="1" dirty="0"/>
              <a:t>LBDGLTSI</a:t>
            </a:r>
            <a:endParaRPr sz="1400" b="1" dirty="0"/>
          </a:p>
          <a:p>
            <a:pPr marL="0" lvl="0" indent="0" algn="l" rtl="0">
              <a:spcBef>
                <a:spcPts val="0"/>
              </a:spcBef>
              <a:spcAft>
                <a:spcPts val="0"/>
              </a:spcAft>
              <a:buNone/>
            </a:pPr>
            <a:r>
              <a:rPr lang="en" sz="1400" dirty="0"/>
              <a:t>normoglycemic &lt;140 mg/dl(7.7714), prediabetic = 140-200 mg/dl(7.7714-11.102), diabetic &gt;200mg/dl(11.102) (American</a:t>
            </a:r>
            <a:endParaRPr sz="1400" dirty="0"/>
          </a:p>
          <a:p>
            <a:pPr marL="0" lvl="0" indent="0" algn="l" rtl="0">
              <a:spcBef>
                <a:spcPts val="0"/>
              </a:spcBef>
              <a:spcAft>
                <a:spcPts val="0"/>
              </a:spcAft>
              <a:buNone/>
            </a:pPr>
            <a:r>
              <a:rPr lang="en" sz="1400" dirty="0"/>
              <a:t>Diabetes Association, 2014)</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Apart from the above attributes, there are other variables in the dataset which tells whether the person was informed whether he had diabetes before, or prediabetes before. Using these, we are assigning output labels as 0-no diabetes, 1-prediabetes, 2-diabetic</a:t>
            </a:r>
            <a:endParaRPr sz="1400" dirty="0"/>
          </a:p>
          <a:p>
            <a:pPr marL="0" lvl="0" indent="0" algn="l" rtl="0">
              <a:spcBef>
                <a:spcPts val="0"/>
              </a:spcBef>
              <a:spcAft>
                <a:spcPts val="0"/>
              </a:spcAft>
              <a:buNone/>
            </a:pPr>
            <a:endParaRPr dirty="0"/>
          </a:p>
        </p:txBody>
      </p:sp>
      <p:pic>
        <p:nvPicPr>
          <p:cNvPr id="2" name="7">
            <a:hlinkClick r:id="" action="ppaction://media"/>
            <a:extLst>
              <a:ext uri="{FF2B5EF4-FFF2-40B4-BE49-F238E27FC236}">
                <a16:creationId xmlns:a16="http://schemas.microsoft.com/office/drawing/2014/main" id="{8E92CC3E-DF99-4097-8CA1-1EA602F5BC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1318" y="433401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0"/>
          <p:cNvSpPr txBox="1">
            <a:spLocks noGrp="1"/>
          </p:cNvSpPr>
          <p:nvPr>
            <p:ph type="title" idx="4294967295"/>
          </p:nvPr>
        </p:nvSpPr>
        <p:spPr>
          <a:xfrm>
            <a:off x="698275" y="127700"/>
            <a:ext cx="7596600" cy="7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Feature Selection</a:t>
            </a:r>
            <a:endParaRPr>
              <a:solidFill>
                <a:srgbClr val="000000"/>
              </a:solidFill>
            </a:endParaRPr>
          </a:p>
        </p:txBody>
      </p:sp>
      <p:sp>
        <p:nvSpPr>
          <p:cNvPr id="322" name="Google Shape;322;p20"/>
          <p:cNvSpPr txBox="1">
            <a:spLocks noGrp="1"/>
          </p:cNvSpPr>
          <p:nvPr>
            <p:ph type="body" idx="4294967295"/>
          </p:nvPr>
        </p:nvSpPr>
        <p:spPr>
          <a:xfrm>
            <a:off x="773700" y="889400"/>
            <a:ext cx="8002500" cy="407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sz="1400" dirty="0"/>
              <a:t>We have </a:t>
            </a:r>
            <a:r>
              <a:rPr lang="en" sz="1400" b="1" dirty="0"/>
              <a:t>1646 features overall</a:t>
            </a:r>
            <a:r>
              <a:rPr lang="en" sz="1400" dirty="0"/>
              <a:t>. With, 60% being categorical, and 40% continuous.</a:t>
            </a:r>
            <a:endParaRPr sz="1400"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sz="1500" dirty="0"/>
              <a:t>Models Trained for feature selection: </a:t>
            </a:r>
            <a:r>
              <a:rPr lang="en" sz="1500" b="1" dirty="0"/>
              <a:t>Wrapper , filtering, embedded</a:t>
            </a:r>
            <a:endParaRPr sz="1500" b="1" dirty="0"/>
          </a:p>
          <a:p>
            <a:pPr marL="0" lvl="0" indent="0" algn="l" rtl="0">
              <a:lnSpc>
                <a:spcPct val="100000"/>
              </a:lnSpc>
              <a:spcBef>
                <a:spcPts val="0"/>
              </a:spcBef>
              <a:spcAft>
                <a:spcPts val="0"/>
              </a:spcAft>
              <a:buNone/>
            </a:pPr>
            <a:endParaRPr dirty="0"/>
          </a:p>
          <a:p>
            <a:pPr marL="457200" lvl="0" indent="-311150" algn="l" rtl="0">
              <a:lnSpc>
                <a:spcPct val="100000"/>
              </a:lnSpc>
              <a:spcBef>
                <a:spcPts val="0"/>
              </a:spcBef>
              <a:spcAft>
                <a:spcPts val="0"/>
              </a:spcAft>
              <a:buSzPts val="1300"/>
              <a:buAutoNum type="arabicPeriod"/>
            </a:pPr>
            <a:r>
              <a:rPr lang="en" b="1" dirty="0"/>
              <a:t>Lasso with Cross Validation</a:t>
            </a:r>
            <a:r>
              <a:rPr lang="en" dirty="0"/>
              <a:t> - top 20 features with highest coefficients</a:t>
            </a:r>
            <a:endParaRPr dirty="0"/>
          </a:p>
          <a:p>
            <a:pPr marL="457200" lvl="0" indent="-311150" algn="l" rtl="0">
              <a:lnSpc>
                <a:spcPct val="100000"/>
              </a:lnSpc>
              <a:spcBef>
                <a:spcPts val="0"/>
              </a:spcBef>
              <a:spcAft>
                <a:spcPts val="0"/>
              </a:spcAft>
              <a:buSzPts val="1300"/>
              <a:buAutoNum type="arabicPeriod"/>
            </a:pPr>
            <a:r>
              <a:rPr lang="en" b="1" dirty="0"/>
              <a:t>Random forests for feature importance </a:t>
            </a:r>
            <a:r>
              <a:rPr lang="en" dirty="0"/>
              <a:t>- top 20 features in descending order of feature importance</a:t>
            </a:r>
            <a:endParaRPr dirty="0"/>
          </a:p>
          <a:p>
            <a:pPr marL="457200" lvl="0" indent="-311150" algn="l" rtl="0">
              <a:lnSpc>
                <a:spcPct val="100000"/>
              </a:lnSpc>
              <a:spcBef>
                <a:spcPts val="0"/>
              </a:spcBef>
              <a:spcAft>
                <a:spcPts val="0"/>
              </a:spcAft>
              <a:buSzPts val="1300"/>
              <a:buAutoNum type="arabicPeriod"/>
            </a:pPr>
            <a:r>
              <a:rPr lang="en" b="1" dirty="0"/>
              <a:t>Boruta selector with Random Forests</a:t>
            </a:r>
            <a:r>
              <a:rPr lang="en" dirty="0"/>
              <a:t> - All the features that were confirmed by the model in 100 iterations</a:t>
            </a:r>
            <a:endParaRPr dirty="0"/>
          </a:p>
          <a:p>
            <a:pPr marL="457200" lvl="0" indent="-311150" algn="l" rtl="0">
              <a:lnSpc>
                <a:spcPct val="100000"/>
              </a:lnSpc>
              <a:spcBef>
                <a:spcPts val="0"/>
              </a:spcBef>
              <a:spcAft>
                <a:spcPts val="0"/>
              </a:spcAft>
              <a:buSzPts val="1300"/>
              <a:buAutoNum type="arabicPeriod"/>
            </a:pPr>
            <a:r>
              <a:rPr lang="en" b="1" dirty="0"/>
              <a:t>LightGBM with exclusive categorical features list</a:t>
            </a:r>
            <a:r>
              <a:rPr lang="en" dirty="0"/>
              <a:t> - top 20 features in descending order of feature importance</a:t>
            </a:r>
            <a:endParaRPr dirty="0"/>
          </a:p>
          <a:p>
            <a:pPr marL="45720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sz="1500" b="1" dirty="0"/>
              <a:t>Final Features selection:</a:t>
            </a:r>
            <a:endParaRPr sz="1500" b="1"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en" dirty="0"/>
              <a:t>We have taken an intersection of features that we have gotten from Boruta and LightGBM. We have used domain expertise and referred existing research work that has been done in prediabetes prediction to say that the intersection of those two models are the most relevant features. </a:t>
            </a:r>
            <a:endParaRPr dirty="0"/>
          </a:p>
        </p:txBody>
      </p:sp>
      <p:pic>
        <p:nvPicPr>
          <p:cNvPr id="2" name="8">
            <a:hlinkClick r:id="" action="ppaction://media"/>
            <a:extLst>
              <a:ext uri="{FF2B5EF4-FFF2-40B4-BE49-F238E27FC236}">
                <a16:creationId xmlns:a16="http://schemas.microsoft.com/office/drawing/2014/main" id="{8F332D28-507D-4355-BFD7-4BD6356D57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912" y="429895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21"/>
          <p:cNvPicPr preferRelativeResize="0"/>
          <p:nvPr/>
        </p:nvPicPr>
        <p:blipFill>
          <a:blip r:embed="rId3">
            <a:alphaModFix/>
          </a:blip>
          <a:stretch>
            <a:fillRect/>
          </a:stretch>
        </p:blipFill>
        <p:spPr>
          <a:xfrm>
            <a:off x="1127525" y="470000"/>
            <a:ext cx="6716325" cy="420350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TotalTime>
  <Words>948</Words>
  <Application>Microsoft Office PowerPoint</Application>
  <PresentationFormat>On-screen Show (16:9)</PresentationFormat>
  <Paragraphs>100</Paragraphs>
  <Slides>18</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Nunito</vt:lpstr>
      <vt:lpstr>Maven Pro</vt:lpstr>
      <vt:lpstr>Momentum</vt:lpstr>
      <vt:lpstr>Diabetes Feature Importance and Prediction</vt:lpstr>
      <vt:lpstr>Introduction</vt:lpstr>
      <vt:lpstr>PowerPoint Presentation</vt:lpstr>
      <vt:lpstr>Our problem statement</vt:lpstr>
      <vt:lpstr>Introduction to our Data</vt:lpstr>
      <vt:lpstr>Initial Analysis and EDA on the Data</vt:lpstr>
      <vt:lpstr>Output Label Prediction</vt:lpstr>
      <vt:lpstr>Feature Selection</vt:lpstr>
      <vt:lpstr>PowerPoint Presentation</vt:lpstr>
      <vt:lpstr>Final selected Features- The VALUE part!!</vt:lpstr>
      <vt:lpstr>Pre Modelling Part</vt:lpstr>
      <vt:lpstr>PowerPoint Presentation</vt:lpstr>
      <vt:lpstr>PowerPoint Presentation</vt:lpstr>
      <vt:lpstr>PowerPoint Presentation</vt:lpstr>
      <vt:lpstr>PowerPoint Presentation</vt:lpstr>
      <vt:lpstr>PowerPoint Presentation</vt:lpstr>
      <vt:lpstr>Final Remarks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Feature Importance and Prediction</dc:title>
  <dc:creator>Kaumudi</dc:creator>
  <cp:lastModifiedBy> </cp:lastModifiedBy>
  <cp:revision>17</cp:revision>
  <dcterms:modified xsi:type="dcterms:W3CDTF">2019-05-08T14:30:54Z</dcterms:modified>
</cp:coreProperties>
</file>